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2"/>
  </p:notesMasterIdLst>
  <p:sldIdLst>
    <p:sldId id="256" r:id="rId2"/>
    <p:sldId id="772" r:id="rId3"/>
    <p:sldId id="873" r:id="rId4"/>
    <p:sldId id="774" r:id="rId5"/>
    <p:sldId id="1046" r:id="rId6"/>
    <p:sldId id="1047" r:id="rId7"/>
    <p:sldId id="1055" r:id="rId8"/>
    <p:sldId id="1056" r:id="rId9"/>
    <p:sldId id="1057" r:id="rId10"/>
    <p:sldId id="1059" r:id="rId11"/>
    <p:sldId id="1060" r:id="rId12"/>
    <p:sldId id="1061" r:id="rId13"/>
    <p:sldId id="1062" r:id="rId14"/>
    <p:sldId id="1065" r:id="rId15"/>
    <p:sldId id="1063" r:id="rId16"/>
    <p:sldId id="1066" r:id="rId17"/>
    <p:sldId id="1064" r:id="rId18"/>
    <p:sldId id="1058" r:id="rId19"/>
    <p:sldId id="1069" r:id="rId20"/>
    <p:sldId id="1070" r:id="rId21"/>
    <p:sldId id="1075" r:id="rId22"/>
    <p:sldId id="1068" r:id="rId23"/>
    <p:sldId id="1071" r:id="rId24"/>
    <p:sldId id="1072" r:id="rId25"/>
    <p:sldId id="1073" r:id="rId26"/>
    <p:sldId id="947" r:id="rId27"/>
    <p:sldId id="948" r:id="rId28"/>
    <p:sldId id="1006" r:id="rId29"/>
    <p:sldId id="1013" r:id="rId30"/>
    <p:sldId id="1094" r:id="rId31"/>
    <p:sldId id="1076" r:id="rId32"/>
    <p:sldId id="1083" r:id="rId33"/>
    <p:sldId id="1078" r:id="rId34"/>
    <p:sldId id="1095" r:id="rId35"/>
    <p:sldId id="1097" r:id="rId36"/>
    <p:sldId id="1096" r:id="rId37"/>
    <p:sldId id="1098" r:id="rId38"/>
    <p:sldId id="1099" r:id="rId39"/>
    <p:sldId id="1100" r:id="rId40"/>
    <p:sldId id="1120" r:id="rId41"/>
    <p:sldId id="1102" r:id="rId42"/>
    <p:sldId id="1106" r:id="rId43"/>
    <p:sldId id="1107" r:id="rId44"/>
    <p:sldId id="1108" r:id="rId45"/>
    <p:sldId id="1109" r:id="rId46"/>
    <p:sldId id="1104" r:id="rId47"/>
    <p:sldId id="1111" r:id="rId48"/>
    <p:sldId id="1010" r:id="rId49"/>
    <p:sldId id="1080" r:id="rId50"/>
    <p:sldId id="1112" r:id="rId51"/>
    <p:sldId id="1115" r:id="rId52"/>
    <p:sldId id="1113" r:id="rId53"/>
    <p:sldId id="1114" r:id="rId54"/>
    <p:sldId id="1116" r:id="rId55"/>
    <p:sldId id="1117" r:id="rId56"/>
    <p:sldId id="1118" r:id="rId57"/>
    <p:sldId id="1119" r:id="rId58"/>
    <p:sldId id="1121" r:id="rId59"/>
    <p:sldId id="771" r:id="rId60"/>
    <p:sldId id="693" r:id="rId6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1079" autoAdjust="0"/>
  </p:normalViewPr>
  <p:slideViewPr>
    <p:cSldViewPr snapToGrid="0" snapToObjects="1">
      <p:cViewPr>
        <p:scale>
          <a:sx n="78" d="100"/>
          <a:sy n="78" d="100"/>
        </p:scale>
        <p:origin x="-163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10/27/2015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10/27/2015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10/27/2015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10/27/2015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10/27/2015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10/27/2015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10/27/2015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10/27/2015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10/27/2015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10/27/2015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10/27/2015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4000" dirty="0" smtClean="0"/>
              <a:t>Lecture 15 – Program Design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Katherine Gibson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2032" y="6524764"/>
            <a:ext cx="71418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Based </a:t>
            </a:r>
            <a:r>
              <a:rPr lang="en-US" sz="1600" dirty="0"/>
              <a:t>on </a:t>
            </a:r>
            <a:r>
              <a:rPr lang="en-US" sz="1600" dirty="0" smtClean="0"/>
              <a:t>slides from the book author, and previous iterations of the course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What if I added meaningful variable names?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(p, c):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(l &gt;= 4):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c 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print(p)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(l &gt;= 9):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p,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FUNCTION CONTINUES...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675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What if I added meaningful variable names?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4):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9):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count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FUNCTION CONTINUES...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554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And replaced the magic numbers with constants?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4):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9):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count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FUNCTION CONTINUES...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403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And replaced the magic numbers with constants?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MIN_LENGTH):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MAX_LENGTH):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count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FUNCTION CONTINUES...</a:t>
            </a:r>
            <a:endParaRPr lang="en-US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69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/>
              <a:t>And added vertical space?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MIN_LENGTH):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MAX_LENGTH):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count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FUNCTION CONTINUES...</a:t>
            </a:r>
            <a:endParaRPr lang="en-US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782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And added vertical space?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MIN_LENGTH):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MAX_LENGTH):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count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CONTINUES...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58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Maybe even some comments?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MIN_LENGTH):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MAX_LENGTH):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count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CONTINUES...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377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Maybe even some comments?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if long enough, count as a 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MIN_LENGTH):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if max length, don't do any more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MAX_LENGTH):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count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FUNCTION CONTINUES...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02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the purpose of the code is a bit clearer!</a:t>
            </a:r>
          </a:p>
          <a:p>
            <a:pPr lvl="1"/>
            <a:r>
              <a:rPr lang="en-US" dirty="0" smtClean="0"/>
              <a:t>(It’s actually part of some code that generates a complete list of the possible passwords for a swipe-based login system on a smart phone)</a:t>
            </a:r>
          </a:p>
          <a:p>
            <a:endParaRPr lang="en-US" dirty="0"/>
          </a:p>
          <a:p>
            <a:r>
              <a:rPr lang="en-US" dirty="0" smtClean="0"/>
              <a:t>You can see how small, simple changes increase the readability of a piece of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128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Commenting is an “Art”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Though it may sound pretentious, it’s true</a:t>
            </a:r>
          </a:p>
          <a:p>
            <a:endParaRPr lang="en-US" dirty="0"/>
          </a:p>
          <a:p>
            <a:r>
              <a:rPr lang="en-US" dirty="0" smtClean="0"/>
              <a:t>There are NO hard and fast rules for when to a piece of code should be commented</a:t>
            </a:r>
          </a:p>
          <a:p>
            <a:pPr lvl="1"/>
            <a:r>
              <a:rPr lang="en-US" dirty="0" smtClean="0"/>
              <a:t>Only guidelines</a:t>
            </a:r>
          </a:p>
          <a:p>
            <a:pPr lvl="1"/>
            <a:r>
              <a:rPr lang="en-US" dirty="0" smtClean="0"/>
              <a:t>(This doesn’t apply to required comments </a:t>
            </a:r>
            <a:br>
              <a:rPr lang="en-US" dirty="0" smtClean="0"/>
            </a:br>
            <a:r>
              <a:rPr lang="en-US" dirty="0" smtClean="0"/>
              <a:t>like file headers, though!)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795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Functions</a:t>
            </a:r>
          </a:p>
          <a:p>
            <a:pPr lvl="1"/>
            <a:r>
              <a:rPr lang="en-US" sz="3200" dirty="0" smtClean="0"/>
              <a:t>Returning values</a:t>
            </a:r>
          </a:p>
          <a:p>
            <a:pPr lvl="1"/>
            <a:r>
              <a:rPr lang="en-US" sz="3200" dirty="0" smtClean="0"/>
              <a:t>Returning multiple values at once</a:t>
            </a:r>
          </a:p>
          <a:p>
            <a:r>
              <a:rPr lang="en-US" sz="3600" dirty="0" smtClean="0"/>
              <a:t>Modifying parameters</a:t>
            </a:r>
          </a:p>
          <a:p>
            <a:pPr lvl="1"/>
            <a:r>
              <a:rPr lang="en-US" dirty="0" smtClean="0"/>
              <a:t>Mutable</a:t>
            </a:r>
          </a:p>
          <a:p>
            <a:pPr lvl="1"/>
            <a:r>
              <a:rPr lang="en-US" dirty="0" smtClean="0"/>
              <a:t>Immutable</a:t>
            </a:r>
          </a:p>
          <a:p>
            <a:r>
              <a:rPr lang="en-US" dirty="0" smtClean="0"/>
              <a:t>Modular programming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054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a complex conditional, give a brief overview of what it accomplishes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check if car fits customer criteria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== "black" and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numDoors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&gt; 2 \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(price) &lt; 27000: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If you did something you think was clever, comment that piece of code</a:t>
            </a:r>
          </a:p>
          <a:p>
            <a:pPr lvl="1"/>
            <a:r>
              <a:rPr lang="en-US" dirty="0" smtClean="0"/>
              <a:t>So that “future you” will understand it!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3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Don’t</a:t>
            </a:r>
            <a:r>
              <a:rPr lang="en-US" dirty="0" smtClean="0"/>
              <a:t> write obvious comments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iterate over the list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item in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lvl="3"/>
            <a:endParaRPr lang="en-US" dirty="0"/>
          </a:p>
          <a:p>
            <a:r>
              <a:rPr lang="en-US" b="1" dirty="0" smtClean="0"/>
              <a:t>Don’t</a:t>
            </a:r>
            <a:r>
              <a:rPr lang="en-US" dirty="0" smtClean="0"/>
              <a:t> comment every line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initialize the loop variable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choice = 1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loop until user chooses 0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choice != 0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84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“Good Code” – Adaptability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0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Often, </a:t>
            </a:r>
            <a:r>
              <a:rPr lang="en-US" dirty="0"/>
              <a:t>what a program is supposed to do evolves and changes as time goes </a:t>
            </a:r>
            <a:r>
              <a:rPr lang="en-US" dirty="0" smtClean="0"/>
              <a:t>on</a:t>
            </a:r>
          </a:p>
          <a:p>
            <a:pPr lvl="1"/>
            <a:r>
              <a:rPr lang="en-US" dirty="0" smtClean="0"/>
              <a:t>Well-written </a:t>
            </a:r>
            <a:r>
              <a:rPr lang="en-US" dirty="0"/>
              <a:t>flexible programs can be easily altered to do something </a:t>
            </a:r>
            <a:r>
              <a:rPr lang="en-US" dirty="0" smtClean="0"/>
              <a:t>new</a:t>
            </a:r>
          </a:p>
          <a:p>
            <a:pPr lvl="1"/>
            <a:r>
              <a:rPr lang="en-US" dirty="0" smtClean="0"/>
              <a:t>Rigid</a:t>
            </a:r>
            <a:r>
              <a:rPr lang="en-US" dirty="0"/>
              <a:t>, poorly written programs </a:t>
            </a:r>
            <a:r>
              <a:rPr lang="en-US" dirty="0" smtClean="0"/>
              <a:t>often take </a:t>
            </a:r>
            <a:r>
              <a:rPr lang="en-US" dirty="0"/>
              <a:t>a lot of work to </a:t>
            </a:r>
            <a:r>
              <a:rPr lang="en-US" dirty="0" smtClean="0"/>
              <a:t>modify</a:t>
            </a:r>
            <a:endParaRPr lang="en-US" dirty="0"/>
          </a:p>
          <a:p>
            <a:r>
              <a:rPr lang="en-US" dirty="0" smtClean="0"/>
              <a:t>When coding, keep in mind that </a:t>
            </a:r>
            <a:r>
              <a:rPr lang="en-US" dirty="0"/>
              <a:t>you might want to change </a:t>
            </a:r>
            <a:r>
              <a:rPr lang="en-US" dirty="0" smtClean="0"/>
              <a:t>or </a:t>
            </a:r>
            <a:r>
              <a:rPr lang="en-US" dirty="0"/>
              <a:t>extend something </a:t>
            </a:r>
            <a:r>
              <a:rPr lang="en-US" dirty="0" smtClean="0"/>
              <a:t>later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991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Adaptability: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</a:t>
            </a:r>
            <a:r>
              <a:rPr lang="en-US" dirty="0" smtClean="0"/>
              <a:t>how we talked about not using “magic </a:t>
            </a:r>
            <a:r>
              <a:rPr lang="en-US" dirty="0"/>
              <a:t>numbers</a:t>
            </a:r>
            <a:r>
              <a:rPr lang="en-US" dirty="0" smtClean="0"/>
              <a:t>” in our code?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34112" y="3279648"/>
            <a:ext cx="39989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Bad:</a:t>
            </a:r>
          </a:p>
          <a:p>
            <a:endParaRPr lang="en-US" dirty="0"/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makeGrid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temp = []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range(0, 10):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temp.append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([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0] * 10)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return temp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45280" y="3279648"/>
            <a:ext cx="49987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Good:</a:t>
            </a:r>
          </a:p>
          <a:p>
            <a:endParaRPr lang="en-US" dirty="0"/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makeGrid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temp = []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range(0,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GRID_SIZE):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temp.append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([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0] *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GRID_SIZE)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return temp</a:t>
            </a:r>
          </a:p>
        </p:txBody>
      </p:sp>
    </p:spTree>
    <p:extLst>
      <p:ext uri="{BB962C8B-B14F-4D97-AF65-F5344CB8AC3E}">
        <p14:creationId xmlns:p14="http://schemas.microsoft.com/office/powerpoint/2010/main" val="318574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Adaptability: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whole of this program we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GRID_SIZE</a:t>
            </a:r>
            <a:r>
              <a:rPr lang="en-US" dirty="0" smtClean="0"/>
              <a:t> a dozen </a:t>
            </a:r>
            <a:r>
              <a:rPr lang="en-US" dirty="0"/>
              <a:t>times or </a:t>
            </a:r>
            <a:r>
              <a:rPr lang="en-US" dirty="0" smtClean="0"/>
              <a:t>more</a:t>
            </a:r>
            <a:endParaRPr lang="en-US" dirty="0"/>
          </a:p>
          <a:p>
            <a:pPr lvl="1"/>
            <a:r>
              <a:rPr lang="en-US" dirty="0" smtClean="0"/>
              <a:t>What if we </a:t>
            </a:r>
            <a:r>
              <a:rPr lang="en-US" dirty="0"/>
              <a:t>suddenly want a bigger or smaller </a:t>
            </a:r>
            <a:r>
              <a:rPr lang="en-US" dirty="0" smtClean="0"/>
              <a:t>grid?  </a:t>
            </a:r>
            <a:r>
              <a:rPr lang="en-US" dirty="0"/>
              <a:t>Or a variable sized </a:t>
            </a:r>
            <a:r>
              <a:rPr lang="en-US" dirty="0" smtClean="0"/>
              <a:t>grid?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we’ve left it as 10, it’s very hard to </a:t>
            </a:r>
            <a:r>
              <a:rPr lang="en-US" dirty="0" smtClean="0"/>
              <a:t>change</a:t>
            </a:r>
          </a:p>
          <a:p>
            <a:r>
              <a:rPr lang="en-US" dirty="0" smtClean="0"/>
              <a:t>But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GRID_SIZE</a:t>
            </a:r>
            <a:r>
              <a:rPr lang="en-US" dirty="0" smtClean="0"/>
              <a:t> is </a:t>
            </a:r>
            <a:r>
              <a:rPr lang="en-US" dirty="0"/>
              <a:t>very easy to </a:t>
            </a:r>
            <a:r>
              <a:rPr lang="en-US" dirty="0" smtClean="0"/>
              <a:t>change</a:t>
            </a:r>
          </a:p>
          <a:p>
            <a:pPr lvl="1"/>
            <a:r>
              <a:rPr lang="en-US" dirty="0" smtClean="0"/>
              <a:t>Our </a:t>
            </a:r>
            <a:r>
              <a:rPr lang="en-US" dirty="0"/>
              <a:t>program is </a:t>
            </a:r>
            <a:r>
              <a:rPr lang="en-US" dirty="0" smtClean="0"/>
              <a:t>more adaptable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83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Solving Problems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0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What information we will be given, or will ask for</a:t>
            </a:r>
          </a:p>
          <a:p>
            <a:pPr lvl="3"/>
            <a:endParaRPr lang="en-US" dirty="0"/>
          </a:p>
          <a:p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The steps we will take to reach our specific goal</a:t>
            </a:r>
          </a:p>
          <a:p>
            <a:pPr lvl="3"/>
            <a:endParaRPr lang="en-US" dirty="0"/>
          </a:p>
          <a:p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The final product that we will produce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331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Complicated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apply the same principles to more complicated algorithms and programs</a:t>
            </a:r>
          </a:p>
          <a:p>
            <a:endParaRPr lang="en-US" dirty="0"/>
          </a:p>
          <a:p>
            <a:r>
              <a:rPr lang="en-US" dirty="0" smtClean="0"/>
              <a:t>There may be multiple sets of input/output, and we may perform more than one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715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only take a problem in one piece, it may seem too complicated to even </a:t>
            </a:r>
            <a:r>
              <a:rPr lang="en-US" u="sng" dirty="0" smtClean="0"/>
              <a:t>begin</a:t>
            </a:r>
            <a:r>
              <a:rPr lang="en-US" dirty="0" smtClean="0"/>
              <a:t> to solve</a:t>
            </a:r>
          </a:p>
          <a:p>
            <a:pPr lvl="1"/>
            <a:r>
              <a:rPr lang="en-US" sz="3200" dirty="0" smtClean="0"/>
              <a:t>Creating your own word processor</a:t>
            </a:r>
          </a:p>
          <a:p>
            <a:pPr lvl="1"/>
            <a:r>
              <a:rPr lang="en-US" sz="3200" dirty="0" smtClean="0"/>
              <a:t>Making a video game from scratch</a:t>
            </a:r>
          </a:p>
          <a:p>
            <a:pPr lvl="1"/>
            <a:r>
              <a:rPr lang="en-US" sz="3200" dirty="0" smtClean="0"/>
              <a:t>A program that recommends classes based on availability, how often the class is offered, and the professor’s rating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34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65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 Down Design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6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Computer programmers use a divide and conquer approach to problem solving: </a:t>
            </a:r>
          </a:p>
          <a:p>
            <a:pPr lvl="1"/>
            <a:r>
              <a:rPr lang="en-US" dirty="0" smtClean="0"/>
              <a:t>Break the problem into parts</a:t>
            </a:r>
            <a:endParaRPr lang="en-US" dirty="0"/>
          </a:p>
          <a:p>
            <a:pPr lvl="1"/>
            <a:r>
              <a:rPr lang="en-US" dirty="0" smtClean="0"/>
              <a:t>Solve each part individually</a:t>
            </a:r>
            <a:endParaRPr lang="en-US" dirty="0"/>
          </a:p>
          <a:p>
            <a:pPr lvl="1"/>
            <a:r>
              <a:rPr lang="en-US" dirty="0" smtClean="0"/>
              <a:t>Assemble into the larger solution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techniques are known as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top down </a:t>
            </a:r>
            <a:r>
              <a:rPr lang="en-US" i="1" dirty="0"/>
              <a:t>design</a:t>
            </a:r>
            <a:r>
              <a:rPr lang="en-US" dirty="0"/>
              <a:t> and </a:t>
            </a:r>
            <a:r>
              <a:rPr lang="en-US" i="1" dirty="0"/>
              <a:t>modular </a:t>
            </a:r>
            <a:r>
              <a:rPr lang="en-US" i="1" dirty="0" smtClean="0"/>
              <a:t>development</a:t>
            </a:r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67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Breaking the problem down into pieces makes it more manageable to solve</a:t>
            </a:r>
          </a:p>
          <a:p>
            <a:pPr lvl="3"/>
            <a:endParaRPr lang="en-US" dirty="0"/>
          </a:p>
          <a:p>
            <a:r>
              <a:rPr lang="en-US" i="1" dirty="0"/>
              <a:t>Top-down design </a:t>
            </a:r>
            <a:r>
              <a:rPr lang="en-US" dirty="0"/>
              <a:t>is a process in </a:t>
            </a:r>
            <a:r>
              <a:rPr lang="en-US" dirty="0" smtClean="0"/>
              <a:t>which a big problem is broken down into small sub-problems, which can themselves be broken down into even smaller sub-problems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315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3956304" cy="4156799"/>
          </a:xfrm>
        </p:spPr>
        <p:txBody>
          <a:bodyPr/>
          <a:lstStyle/>
          <a:p>
            <a:r>
              <a:rPr lang="en-US" dirty="0"/>
              <a:t>First, start with a clear statement of the problem or </a:t>
            </a:r>
            <a:r>
              <a:rPr lang="en-US" dirty="0" smtClean="0"/>
              <a:t>concept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single big </a:t>
            </a:r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  <p:sp>
        <p:nvSpPr>
          <p:cNvPr id="35" name="Rounded Rectangle 34"/>
          <p:cNvSpPr/>
          <p:nvPr/>
        </p:nvSpPr>
        <p:spPr>
          <a:xfrm>
            <a:off x="5803392" y="22166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Big Idea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48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3956304" cy="4156799"/>
          </a:xfrm>
        </p:spPr>
        <p:txBody>
          <a:bodyPr/>
          <a:lstStyle/>
          <a:p>
            <a:r>
              <a:rPr lang="en-US" dirty="0" smtClean="0"/>
              <a:t>Next, break it down into several parts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  <p:cxnSp>
        <p:nvCxnSpPr>
          <p:cNvPr id="33" name="Straight Connector 32"/>
          <p:cNvCxnSpPr>
            <a:stCxn id="35" idx="2"/>
            <a:endCxn id="37" idx="0"/>
          </p:cNvCxnSpPr>
          <p:nvPr/>
        </p:nvCxnSpPr>
        <p:spPr>
          <a:xfrm>
            <a:off x="6333744" y="2731770"/>
            <a:ext cx="0" cy="4754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760976" y="2969514"/>
            <a:ext cx="291388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5803392" y="22166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Big Idea</a:t>
            </a:r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4230624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5803392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2</a:t>
            </a:r>
            <a:endParaRPr lang="en-US" dirty="0"/>
          </a:p>
        </p:txBody>
      </p:sp>
      <p:sp>
        <p:nvSpPr>
          <p:cNvPr id="38" name="Rounded Rectangle 37"/>
          <p:cNvSpPr/>
          <p:nvPr/>
        </p:nvSpPr>
        <p:spPr>
          <a:xfrm>
            <a:off x="7144512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3</a:t>
            </a:r>
            <a:endParaRPr lang="en-US" dirty="0"/>
          </a:p>
        </p:txBody>
      </p:sp>
      <p:cxnSp>
        <p:nvCxnSpPr>
          <p:cNvPr id="46" name="Straight Connector 45"/>
          <p:cNvCxnSpPr>
            <a:endCxn id="36" idx="0"/>
          </p:cNvCxnSpPr>
          <p:nvPr/>
        </p:nvCxnSpPr>
        <p:spPr>
          <a:xfrm>
            <a:off x="4760976" y="2969514"/>
            <a:ext cx="0" cy="237744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38" idx="0"/>
          </p:cNvCxnSpPr>
          <p:nvPr/>
        </p:nvCxnSpPr>
        <p:spPr>
          <a:xfrm>
            <a:off x="7674864" y="2969514"/>
            <a:ext cx="0" cy="237744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142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3956304" cy="4156799"/>
          </a:xfrm>
        </p:spPr>
        <p:txBody>
          <a:bodyPr/>
          <a:lstStyle/>
          <a:p>
            <a:r>
              <a:rPr lang="en-US" dirty="0"/>
              <a:t>Next, break it down into several </a:t>
            </a:r>
            <a:r>
              <a:rPr lang="en-US" dirty="0" smtClean="0"/>
              <a:t>parts</a:t>
            </a:r>
            <a:endParaRPr lang="en-US" dirty="0"/>
          </a:p>
          <a:p>
            <a:r>
              <a:rPr lang="en-US" dirty="0"/>
              <a:t>If any of those parts can be further broken down, then the process continues…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  <p:cxnSp>
        <p:nvCxnSpPr>
          <p:cNvPr id="33" name="Straight Connector 32"/>
          <p:cNvCxnSpPr>
            <a:stCxn id="35" idx="2"/>
            <a:endCxn id="37" idx="0"/>
          </p:cNvCxnSpPr>
          <p:nvPr/>
        </p:nvCxnSpPr>
        <p:spPr>
          <a:xfrm>
            <a:off x="6333744" y="2731770"/>
            <a:ext cx="0" cy="4754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760976" y="2969514"/>
            <a:ext cx="291388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5803392" y="22166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Big Idea</a:t>
            </a:r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4230624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5803392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2</a:t>
            </a:r>
            <a:endParaRPr lang="en-US" dirty="0"/>
          </a:p>
        </p:txBody>
      </p:sp>
      <p:sp>
        <p:nvSpPr>
          <p:cNvPr id="38" name="Rounded Rectangle 37"/>
          <p:cNvSpPr/>
          <p:nvPr/>
        </p:nvSpPr>
        <p:spPr>
          <a:xfrm>
            <a:off x="7144512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3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4230624" y="403936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2.A</a:t>
            </a:r>
            <a:endParaRPr lang="en-US" dirty="0"/>
          </a:p>
        </p:txBody>
      </p:sp>
      <p:sp>
        <p:nvSpPr>
          <p:cNvPr id="40" name="Rounded Rectangle 39"/>
          <p:cNvSpPr/>
          <p:nvPr/>
        </p:nvSpPr>
        <p:spPr>
          <a:xfrm>
            <a:off x="5376672" y="403936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2.B</a:t>
            </a:r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>
            <a:off x="6528816" y="405460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2.C</a:t>
            </a:r>
            <a:endParaRPr lang="en-US" dirty="0"/>
          </a:p>
        </p:txBody>
      </p:sp>
      <p:sp>
        <p:nvSpPr>
          <p:cNvPr id="42" name="Rounded Rectangle 41"/>
          <p:cNvSpPr/>
          <p:nvPr/>
        </p:nvSpPr>
        <p:spPr>
          <a:xfrm>
            <a:off x="7979664" y="405460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3.A</a:t>
            </a:r>
            <a:endParaRPr lang="en-US" dirty="0"/>
          </a:p>
        </p:txBody>
      </p:sp>
      <p:sp>
        <p:nvSpPr>
          <p:cNvPr id="43" name="Rounded Rectangle 42"/>
          <p:cNvSpPr/>
          <p:nvPr/>
        </p:nvSpPr>
        <p:spPr>
          <a:xfrm>
            <a:off x="7979664" y="4706874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3.B</a:t>
            </a:r>
            <a:endParaRPr lang="en-US" dirty="0"/>
          </a:p>
        </p:txBody>
      </p:sp>
      <p:cxnSp>
        <p:nvCxnSpPr>
          <p:cNvPr id="46" name="Straight Connector 45"/>
          <p:cNvCxnSpPr>
            <a:endCxn id="36" idx="0"/>
          </p:cNvCxnSpPr>
          <p:nvPr/>
        </p:nvCxnSpPr>
        <p:spPr>
          <a:xfrm>
            <a:off x="4760976" y="2969514"/>
            <a:ext cx="0" cy="237744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38" idx="0"/>
          </p:cNvCxnSpPr>
          <p:nvPr/>
        </p:nvCxnSpPr>
        <p:spPr>
          <a:xfrm>
            <a:off x="7674864" y="2969514"/>
            <a:ext cx="0" cy="237744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7" idx="2"/>
          </p:cNvCxnSpPr>
          <p:nvPr/>
        </p:nvCxnSpPr>
        <p:spPr>
          <a:xfrm>
            <a:off x="6333744" y="3722370"/>
            <a:ext cx="0" cy="118872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4760976" y="3850386"/>
            <a:ext cx="2298192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8" idx="2"/>
          </p:cNvCxnSpPr>
          <p:nvPr/>
        </p:nvCxnSpPr>
        <p:spPr>
          <a:xfrm>
            <a:off x="7674864" y="3722370"/>
            <a:ext cx="0" cy="124206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3" idx="1"/>
          </p:cNvCxnSpPr>
          <p:nvPr/>
        </p:nvCxnSpPr>
        <p:spPr>
          <a:xfrm flipH="1">
            <a:off x="7674864" y="496443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2" idx="1"/>
          </p:cNvCxnSpPr>
          <p:nvPr/>
        </p:nvCxnSpPr>
        <p:spPr>
          <a:xfrm flipH="1">
            <a:off x="7674864" y="4312158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1" idx="0"/>
          </p:cNvCxnSpPr>
          <p:nvPr/>
        </p:nvCxnSpPr>
        <p:spPr>
          <a:xfrm flipV="1">
            <a:off x="7059168" y="3850386"/>
            <a:ext cx="0" cy="20421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0" idx="0"/>
          </p:cNvCxnSpPr>
          <p:nvPr/>
        </p:nvCxnSpPr>
        <p:spPr>
          <a:xfrm flipV="1">
            <a:off x="5907024" y="3850386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9" idx="0"/>
          </p:cNvCxnSpPr>
          <p:nvPr/>
        </p:nvCxnSpPr>
        <p:spPr>
          <a:xfrm flipV="1">
            <a:off x="4760976" y="3850386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51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3956304" cy="4156799"/>
          </a:xfrm>
        </p:spPr>
        <p:txBody>
          <a:bodyPr/>
          <a:lstStyle/>
          <a:p>
            <a:r>
              <a:rPr lang="en-US" dirty="0" smtClean="0"/>
              <a:t>And so on…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  <p:cxnSp>
        <p:nvCxnSpPr>
          <p:cNvPr id="33" name="Straight Connector 32"/>
          <p:cNvCxnSpPr>
            <a:stCxn id="35" idx="2"/>
            <a:endCxn id="37" idx="0"/>
          </p:cNvCxnSpPr>
          <p:nvPr/>
        </p:nvCxnSpPr>
        <p:spPr>
          <a:xfrm>
            <a:off x="6333744" y="2731770"/>
            <a:ext cx="0" cy="4754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760976" y="2969514"/>
            <a:ext cx="291388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5803392" y="22166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Big Idea</a:t>
            </a:r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4230624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5803392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2</a:t>
            </a:r>
            <a:endParaRPr lang="en-US" dirty="0"/>
          </a:p>
        </p:txBody>
      </p:sp>
      <p:sp>
        <p:nvSpPr>
          <p:cNvPr id="38" name="Rounded Rectangle 37"/>
          <p:cNvSpPr/>
          <p:nvPr/>
        </p:nvSpPr>
        <p:spPr>
          <a:xfrm>
            <a:off x="7144512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3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4230624" y="403936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2.A</a:t>
            </a:r>
            <a:endParaRPr lang="en-US" dirty="0"/>
          </a:p>
        </p:txBody>
      </p:sp>
      <p:sp>
        <p:nvSpPr>
          <p:cNvPr id="40" name="Rounded Rectangle 39"/>
          <p:cNvSpPr/>
          <p:nvPr/>
        </p:nvSpPr>
        <p:spPr>
          <a:xfrm>
            <a:off x="5376672" y="403936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2.B</a:t>
            </a:r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>
            <a:off x="6528816" y="405460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2.C</a:t>
            </a:r>
            <a:endParaRPr lang="en-US" dirty="0"/>
          </a:p>
        </p:txBody>
      </p:sp>
      <p:sp>
        <p:nvSpPr>
          <p:cNvPr id="42" name="Rounded Rectangle 41"/>
          <p:cNvSpPr/>
          <p:nvPr/>
        </p:nvSpPr>
        <p:spPr>
          <a:xfrm>
            <a:off x="7979664" y="405460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3.A</a:t>
            </a:r>
            <a:endParaRPr lang="en-US" dirty="0"/>
          </a:p>
        </p:txBody>
      </p:sp>
      <p:sp>
        <p:nvSpPr>
          <p:cNvPr id="43" name="Rounded Rectangle 42"/>
          <p:cNvSpPr/>
          <p:nvPr/>
        </p:nvSpPr>
        <p:spPr>
          <a:xfrm>
            <a:off x="7979664" y="4706874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3.B</a:t>
            </a:r>
            <a:endParaRPr lang="en-US" dirty="0"/>
          </a:p>
        </p:txBody>
      </p:sp>
      <p:sp>
        <p:nvSpPr>
          <p:cNvPr id="44" name="Rounded Rectangle 43"/>
          <p:cNvSpPr/>
          <p:nvPr/>
        </p:nvSpPr>
        <p:spPr>
          <a:xfrm>
            <a:off x="6199632" y="4805934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/>
              <a:t>Part 2.B.1</a:t>
            </a:r>
            <a:endParaRPr lang="en-US" dirty="0"/>
          </a:p>
        </p:txBody>
      </p:sp>
      <p:sp>
        <p:nvSpPr>
          <p:cNvPr id="45" name="Rounded Rectangle 44"/>
          <p:cNvSpPr/>
          <p:nvPr/>
        </p:nvSpPr>
        <p:spPr>
          <a:xfrm>
            <a:off x="6199632" y="5412486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/>
              <a:t>Part 2.B.2</a:t>
            </a:r>
            <a:endParaRPr lang="en-US" dirty="0"/>
          </a:p>
        </p:txBody>
      </p:sp>
      <p:cxnSp>
        <p:nvCxnSpPr>
          <p:cNvPr id="46" name="Straight Connector 45"/>
          <p:cNvCxnSpPr>
            <a:endCxn id="36" idx="0"/>
          </p:cNvCxnSpPr>
          <p:nvPr/>
        </p:nvCxnSpPr>
        <p:spPr>
          <a:xfrm>
            <a:off x="4760976" y="2969514"/>
            <a:ext cx="0" cy="237744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38" idx="0"/>
          </p:cNvCxnSpPr>
          <p:nvPr/>
        </p:nvCxnSpPr>
        <p:spPr>
          <a:xfrm>
            <a:off x="7674864" y="2969514"/>
            <a:ext cx="0" cy="237744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7" idx="2"/>
          </p:cNvCxnSpPr>
          <p:nvPr/>
        </p:nvCxnSpPr>
        <p:spPr>
          <a:xfrm>
            <a:off x="6333744" y="3722370"/>
            <a:ext cx="0" cy="118872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4760976" y="3850386"/>
            <a:ext cx="2298192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8" idx="2"/>
          </p:cNvCxnSpPr>
          <p:nvPr/>
        </p:nvCxnSpPr>
        <p:spPr>
          <a:xfrm>
            <a:off x="7674864" y="3722370"/>
            <a:ext cx="0" cy="124206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3" idx="1"/>
          </p:cNvCxnSpPr>
          <p:nvPr/>
        </p:nvCxnSpPr>
        <p:spPr>
          <a:xfrm flipH="1">
            <a:off x="7674864" y="496443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2" idx="1"/>
          </p:cNvCxnSpPr>
          <p:nvPr/>
        </p:nvCxnSpPr>
        <p:spPr>
          <a:xfrm flipH="1">
            <a:off x="7674864" y="4312158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1" idx="0"/>
          </p:cNvCxnSpPr>
          <p:nvPr/>
        </p:nvCxnSpPr>
        <p:spPr>
          <a:xfrm flipV="1">
            <a:off x="7059168" y="3850386"/>
            <a:ext cx="0" cy="20421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0" idx="0"/>
          </p:cNvCxnSpPr>
          <p:nvPr/>
        </p:nvCxnSpPr>
        <p:spPr>
          <a:xfrm flipV="1">
            <a:off x="5907024" y="3850386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9" idx="0"/>
          </p:cNvCxnSpPr>
          <p:nvPr/>
        </p:nvCxnSpPr>
        <p:spPr>
          <a:xfrm flipV="1">
            <a:off x="4760976" y="3850386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0" idx="2"/>
          </p:cNvCxnSpPr>
          <p:nvPr/>
        </p:nvCxnSpPr>
        <p:spPr>
          <a:xfrm>
            <a:off x="5907024" y="4554474"/>
            <a:ext cx="0" cy="111556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4" idx="1"/>
          </p:cNvCxnSpPr>
          <p:nvPr/>
        </p:nvCxnSpPr>
        <p:spPr>
          <a:xfrm flipH="1">
            <a:off x="5907024" y="5063490"/>
            <a:ext cx="29260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5" idx="1"/>
          </p:cNvCxnSpPr>
          <p:nvPr/>
        </p:nvCxnSpPr>
        <p:spPr>
          <a:xfrm flipH="1">
            <a:off x="5907024" y="5670042"/>
            <a:ext cx="29260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36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3956304" cy="4156799"/>
          </a:xfrm>
        </p:spPr>
        <p:txBody>
          <a:bodyPr/>
          <a:lstStyle/>
          <a:p>
            <a:r>
              <a:rPr lang="en-US" dirty="0" smtClean="0"/>
              <a:t>Your final </a:t>
            </a:r>
            <a:r>
              <a:rPr lang="en-US" dirty="0"/>
              <a:t>design might look </a:t>
            </a:r>
            <a:r>
              <a:rPr lang="en-US" dirty="0" smtClean="0"/>
              <a:t>like </a:t>
            </a:r>
            <a:r>
              <a:rPr lang="en-US" dirty="0"/>
              <a:t>this </a:t>
            </a:r>
            <a:r>
              <a:rPr lang="en-US" dirty="0" smtClean="0"/>
              <a:t>chart</a:t>
            </a:r>
            <a:r>
              <a:rPr lang="en-US" dirty="0"/>
              <a:t>, </a:t>
            </a:r>
            <a:r>
              <a:rPr lang="en-US" dirty="0" smtClean="0"/>
              <a:t>which shows the </a:t>
            </a:r>
            <a:r>
              <a:rPr lang="en-US" dirty="0"/>
              <a:t>overall structure of </a:t>
            </a:r>
            <a:r>
              <a:rPr lang="en-US" dirty="0" smtClean="0"/>
              <a:t>the smaller pieces that together make up the “big idea” of the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  <p:grpSp>
        <p:nvGrpSpPr>
          <p:cNvPr id="32" name="Group 31"/>
          <p:cNvGrpSpPr/>
          <p:nvPr/>
        </p:nvGrpSpPr>
        <p:grpSpPr>
          <a:xfrm>
            <a:off x="4230624" y="2216658"/>
            <a:ext cx="4809744" cy="3710940"/>
            <a:chOff x="786384" y="2249424"/>
            <a:chExt cx="4809744" cy="3710940"/>
          </a:xfrm>
        </p:grpSpPr>
        <p:cxnSp>
          <p:nvCxnSpPr>
            <p:cNvPr id="33" name="Straight Connector 32"/>
            <p:cNvCxnSpPr>
              <a:stCxn id="35" idx="2"/>
              <a:endCxn id="37" idx="0"/>
            </p:cNvCxnSpPr>
            <p:nvPr/>
          </p:nvCxnSpPr>
          <p:spPr>
            <a:xfrm>
              <a:off x="2889504" y="2764536"/>
              <a:ext cx="0" cy="475488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1316736" y="3002280"/>
              <a:ext cx="291388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ounded Rectangle 34"/>
            <p:cNvSpPr/>
            <p:nvPr/>
          </p:nvSpPr>
          <p:spPr>
            <a:xfrm>
              <a:off x="2359152" y="2249424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Big Idea</a:t>
              </a:r>
              <a:endParaRPr lang="en-US" dirty="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786384" y="3240024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1</a:t>
              </a:r>
              <a:endParaRPr lang="en-US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2359152" y="3240024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2</a:t>
              </a:r>
              <a:endParaRPr lang="en-US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3700272" y="3240024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3</a:t>
              </a:r>
              <a:endParaRPr lang="en-US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786384" y="4072128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2.A</a:t>
              </a:r>
              <a:endParaRPr lang="en-US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932432" y="4072128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2.B</a:t>
              </a:r>
              <a:endParaRPr lang="en-US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3084576" y="4087368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2.C</a:t>
              </a:r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535424" y="4087368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3.A</a:t>
              </a:r>
              <a:endParaRPr lang="en-US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4535424" y="4739640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3.B</a:t>
              </a:r>
              <a:endParaRPr lang="en-US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2755392" y="4838700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/>
                <a:t>Part 2.B.1</a:t>
              </a:r>
              <a:endParaRPr lang="en-US" dirty="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2755392" y="5445252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/>
                <a:t>Part 2.B.2</a:t>
              </a:r>
              <a:endParaRPr lang="en-US" dirty="0"/>
            </a:p>
          </p:txBody>
        </p:sp>
        <p:cxnSp>
          <p:nvCxnSpPr>
            <p:cNvPr id="46" name="Straight Connector 45"/>
            <p:cNvCxnSpPr>
              <a:endCxn id="36" idx="0"/>
            </p:cNvCxnSpPr>
            <p:nvPr/>
          </p:nvCxnSpPr>
          <p:spPr>
            <a:xfrm>
              <a:off x="1316736" y="3002280"/>
              <a:ext cx="0" cy="237744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endCxn id="38" idx="0"/>
            </p:cNvCxnSpPr>
            <p:nvPr/>
          </p:nvCxnSpPr>
          <p:spPr>
            <a:xfrm>
              <a:off x="4230624" y="3002280"/>
              <a:ext cx="0" cy="237744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37" idx="2"/>
            </p:cNvCxnSpPr>
            <p:nvPr/>
          </p:nvCxnSpPr>
          <p:spPr>
            <a:xfrm>
              <a:off x="2889504" y="3755136"/>
              <a:ext cx="0" cy="118872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1316736" y="3883152"/>
              <a:ext cx="2298192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38" idx="2"/>
            </p:cNvCxnSpPr>
            <p:nvPr/>
          </p:nvCxnSpPr>
          <p:spPr>
            <a:xfrm>
              <a:off x="4230624" y="3755136"/>
              <a:ext cx="0" cy="124206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3" idx="1"/>
            </p:cNvCxnSpPr>
            <p:nvPr/>
          </p:nvCxnSpPr>
          <p:spPr>
            <a:xfrm flipH="1">
              <a:off x="4230624" y="4997196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42" idx="1"/>
            </p:cNvCxnSpPr>
            <p:nvPr/>
          </p:nvCxnSpPr>
          <p:spPr>
            <a:xfrm flipH="1">
              <a:off x="4230624" y="4344924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41" idx="0"/>
            </p:cNvCxnSpPr>
            <p:nvPr/>
          </p:nvCxnSpPr>
          <p:spPr>
            <a:xfrm flipV="1">
              <a:off x="3614928" y="3883152"/>
              <a:ext cx="0" cy="20421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40" idx="0"/>
            </p:cNvCxnSpPr>
            <p:nvPr/>
          </p:nvCxnSpPr>
          <p:spPr>
            <a:xfrm flipV="1">
              <a:off x="2462784" y="3883152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39" idx="0"/>
            </p:cNvCxnSpPr>
            <p:nvPr/>
          </p:nvCxnSpPr>
          <p:spPr>
            <a:xfrm flipV="1">
              <a:off x="1316736" y="3883152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40" idx="2"/>
            </p:cNvCxnSpPr>
            <p:nvPr/>
          </p:nvCxnSpPr>
          <p:spPr>
            <a:xfrm>
              <a:off x="2462784" y="4587240"/>
              <a:ext cx="0" cy="1115568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44" idx="1"/>
            </p:cNvCxnSpPr>
            <p:nvPr/>
          </p:nvCxnSpPr>
          <p:spPr>
            <a:xfrm flipH="1">
              <a:off x="2462784" y="5096256"/>
              <a:ext cx="29260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45" idx="1"/>
            </p:cNvCxnSpPr>
            <p:nvPr/>
          </p:nvCxnSpPr>
          <p:spPr>
            <a:xfrm flipH="1">
              <a:off x="2462784" y="5702808"/>
              <a:ext cx="29260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0756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3956304" cy="4156799"/>
          </a:xfrm>
        </p:spPr>
        <p:txBody>
          <a:bodyPr/>
          <a:lstStyle/>
          <a:p>
            <a:r>
              <a:rPr lang="en-US" dirty="0" smtClean="0"/>
              <a:t>This is like an upside-down tree, where each of the nodes represents a process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  <p:grpSp>
        <p:nvGrpSpPr>
          <p:cNvPr id="32" name="Group 31"/>
          <p:cNvGrpSpPr/>
          <p:nvPr/>
        </p:nvGrpSpPr>
        <p:grpSpPr>
          <a:xfrm>
            <a:off x="4230624" y="2216658"/>
            <a:ext cx="4809744" cy="3710940"/>
            <a:chOff x="786384" y="2249424"/>
            <a:chExt cx="4809744" cy="3710940"/>
          </a:xfrm>
        </p:grpSpPr>
        <p:cxnSp>
          <p:nvCxnSpPr>
            <p:cNvPr id="33" name="Straight Connector 32"/>
            <p:cNvCxnSpPr>
              <a:stCxn id="35" idx="2"/>
              <a:endCxn id="37" idx="0"/>
            </p:cNvCxnSpPr>
            <p:nvPr/>
          </p:nvCxnSpPr>
          <p:spPr>
            <a:xfrm>
              <a:off x="2889504" y="2764536"/>
              <a:ext cx="0" cy="475488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1316736" y="3002280"/>
              <a:ext cx="291388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ounded Rectangle 34"/>
            <p:cNvSpPr/>
            <p:nvPr/>
          </p:nvSpPr>
          <p:spPr>
            <a:xfrm>
              <a:off x="2359152" y="2249424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Big Idea</a:t>
              </a:r>
              <a:endParaRPr lang="en-US" dirty="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786384" y="3240024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1</a:t>
              </a:r>
              <a:endParaRPr lang="en-US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2359152" y="3240024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2</a:t>
              </a:r>
              <a:endParaRPr lang="en-US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3700272" y="3240024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3</a:t>
              </a:r>
              <a:endParaRPr lang="en-US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786384" y="4072128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2.A</a:t>
              </a:r>
              <a:endParaRPr lang="en-US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932432" y="4072128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2.B</a:t>
              </a:r>
              <a:endParaRPr lang="en-US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3084576" y="4087368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2.C</a:t>
              </a:r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535424" y="4087368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3.A</a:t>
              </a:r>
              <a:endParaRPr lang="en-US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4535424" y="4739640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3.B</a:t>
              </a:r>
              <a:endParaRPr lang="en-US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2755392" y="4838700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/>
                <a:t>Part 2.B.1</a:t>
              </a:r>
              <a:endParaRPr lang="en-US" dirty="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2755392" y="5445252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/>
                <a:t>Part 2.B.2</a:t>
              </a:r>
              <a:endParaRPr lang="en-US" dirty="0"/>
            </a:p>
          </p:txBody>
        </p:sp>
        <p:cxnSp>
          <p:nvCxnSpPr>
            <p:cNvPr id="46" name="Straight Connector 45"/>
            <p:cNvCxnSpPr>
              <a:endCxn id="36" idx="0"/>
            </p:cNvCxnSpPr>
            <p:nvPr/>
          </p:nvCxnSpPr>
          <p:spPr>
            <a:xfrm>
              <a:off x="1316736" y="3002280"/>
              <a:ext cx="0" cy="237744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endCxn id="38" idx="0"/>
            </p:cNvCxnSpPr>
            <p:nvPr/>
          </p:nvCxnSpPr>
          <p:spPr>
            <a:xfrm>
              <a:off x="4230624" y="3002280"/>
              <a:ext cx="0" cy="237744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37" idx="2"/>
            </p:cNvCxnSpPr>
            <p:nvPr/>
          </p:nvCxnSpPr>
          <p:spPr>
            <a:xfrm>
              <a:off x="2889504" y="3755136"/>
              <a:ext cx="0" cy="118872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1316736" y="3883152"/>
              <a:ext cx="2298192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38" idx="2"/>
            </p:cNvCxnSpPr>
            <p:nvPr/>
          </p:nvCxnSpPr>
          <p:spPr>
            <a:xfrm>
              <a:off x="4230624" y="3755136"/>
              <a:ext cx="0" cy="124206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3" idx="1"/>
            </p:cNvCxnSpPr>
            <p:nvPr/>
          </p:nvCxnSpPr>
          <p:spPr>
            <a:xfrm flipH="1">
              <a:off x="4230624" y="4997196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42" idx="1"/>
            </p:cNvCxnSpPr>
            <p:nvPr/>
          </p:nvCxnSpPr>
          <p:spPr>
            <a:xfrm flipH="1">
              <a:off x="4230624" y="4344924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41" idx="0"/>
            </p:cNvCxnSpPr>
            <p:nvPr/>
          </p:nvCxnSpPr>
          <p:spPr>
            <a:xfrm flipV="1">
              <a:off x="3614928" y="3883152"/>
              <a:ext cx="0" cy="20421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40" idx="0"/>
            </p:cNvCxnSpPr>
            <p:nvPr/>
          </p:nvCxnSpPr>
          <p:spPr>
            <a:xfrm flipV="1">
              <a:off x="2462784" y="3883152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39" idx="0"/>
            </p:cNvCxnSpPr>
            <p:nvPr/>
          </p:nvCxnSpPr>
          <p:spPr>
            <a:xfrm flipV="1">
              <a:off x="1316736" y="3883152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40" idx="2"/>
            </p:cNvCxnSpPr>
            <p:nvPr/>
          </p:nvCxnSpPr>
          <p:spPr>
            <a:xfrm>
              <a:off x="2462784" y="4587240"/>
              <a:ext cx="0" cy="1115568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44" idx="1"/>
            </p:cNvCxnSpPr>
            <p:nvPr/>
          </p:nvCxnSpPr>
          <p:spPr>
            <a:xfrm flipH="1">
              <a:off x="2462784" y="5096256"/>
              <a:ext cx="29260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45" idx="1"/>
            </p:cNvCxnSpPr>
            <p:nvPr/>
          </p:nvCxnSpPr>
          <p:spPr>
            <a:xfrm flipH="1">
              <a:off x="2462784" y="5702808"/>
              <a:ext cx="29260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882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Design: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3956304" cy="4156799"/>
          </a:xfrm>
        </p:spPr>
        <p:txBody>
          <a:bodyPr/>
          <a:lstStyle/>
          <a:p>
            <a:r>
              <a:rPr lang="en-US" dirty="0"/>
              <a:t>The bottom nodes </a:t>
            </a:r>
            <a:r>
              <a:rPr lang="en-US" dirty="0" smtClean="0"/>
              <a:t>represent pieces that </a:t>
            </a:r>
            <a:r>
              <a:rPr lang="en-US" dirty="0"/>
              <a:t>need to </a:t>
            </a:r>
            <a:r>
              <a:rPr lang="en-US" dirty="0" smtClean="0"/>
              <a:t>be developed and </a:t>
            </a:r>
            <a:r>
              <a:rPr lang="en-US" dirty="0"/>
              <a:t>then </a:t>
            </a:r>
            <a:r>
              <a:rPr lang="en-US" dirty="0" smtClean="0"/>
              <a:t>recombined </a:t>
            </a:r>
            <a:r>
              <a:rPr lang="en-US" dirty="0"/>
              <a:t>to </a:t>
            </a:r>
            <a:r>
              <a:rPr lang="en-US" dirty="0" smtClean="0"/>
              <a:t>create the </a:t>
            </a:r>
            <a:r>
              <a:rPr lang="en-US" dirty="0"/>
              <a:t>overall </a:t>
            </a:r>
            <a:r>
              <a:rPr lang="en-US" dirty="0" smtClean="0"/>
              <a:t>solution to the </a:t>
            </a:r>
            <a:r>
              <a:rPr lang="en-US" dirty="0"/>
              <a:t>original problem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  <p:grpSp>
        <p:nvGrpSpPr>
          <p:cNvPr id="32" name="Group 31"/>
          <p:cNvGrpSpPr/>
          <p:nvPr/>
        </p:nvGrpSpPr>
        <p:grpSpPr>
          <a:xfrm>
            <a:off x="4230624" y="2216658"/>
            <a:ext cx="4809744" cy="3710940"/>
            <a:chOff x="786384" y="2249424"/>
            <a:chExt cx="4809744" cy="3710940"/>
          </a:xfrm>
        </p:grpSpPr>
        <p:cxnSp>
          <p:nvCxnSpPr>
            <p:cNvPr id="33" name="Straight Connector 32"/>
            <p:cNvCxnSpPr>
              <a:stCxn id="35" idx="2"/>
              <a:endCxn id="37" idx="0"/>
            </p:cNvCxnSpPr>
            <p:nvPr/>
          </p:nvCxnSpPr>
          <p:spPr>
            <a:xfrm>
              <a:off x="2889504" y="2764536"/>
              <a:ext cx="0" cy="475488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1316736" y="3002280"/>
              <a:ext cx="291388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ounded Rectangle 34"/>
            <p:cNvSpPr/>
            <p:nvPr/>
          </p:nvSpPr>
          <p:spPr>
            <a:xfrm>
              <a:off x="2359152" y="224942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Big Idea</a:t>
              </a:r>
              <a:endParaRPr lang="en-US" dirty="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786384" y="3240024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1</a:t>
              </a:r>
              <a:endParaRPr lang="en-US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2359152" y="324002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2</a:t>
              </a:r>
              <a:endParaRPr lang="en-US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3700272" y="324002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3</a:t>
              </a:r>
              <a:endParaRPr lang="en-US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786384" y="4072128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2.A</a:t>
              </a:r>
              <a:endParaRPr lang="en-US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932432" y="4072128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2.B</a:t>
              </a:r>
              <a:endParaRPr lang="en-US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3084576" y="4087368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2.C</a:t>
              </a:r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535424" y="4087368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3.A</a:t>
              </a:r>
              <a:endParaRPr lang="en-US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4535424" y="4739640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Part 3.B</a:t>
              </a:r>
              <a:endParaRPr lang="en-US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2755392" y="4838700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/>
                <a:t>Part 2.B.1</a:t>
              </a:r>
              <a:endParaRPr lang="en-US" dirty="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2755392" y="5445252"/>
              <a:ext cx="1060704" cy="515112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/>
                <a:t>Part 2.B.2</a:t>
              </a:r>
              <a:endParaRPr lang="en-US" dirty="0"/>
            </a:p>
          </p:txBody>
        </p:sp>
        <p:cxnSp>
          <p:nvCxnSpPr>
            <p:cNvPr id="46" name="Straight Connector 45"/>
            <p:cNvCxnSpPr>
              <a:endCxn id="36" idx="0"/>
            </p:cNvCxnSpPr>
            <p:nvPr/>
          </p:nvCxnSpPr>
          <p:spPr>
            <a:xfrm>
              <a:off x="1316736" y="3002280"/>
              <a:ext cx="0" cy="237744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endCxn id="38" idx="0"/>
            </p:cNvCxnSpPr>
            <p:nvPr/>
          </p:nvCxnSpPr>
          <p:spPr>
            <a:xfrm>
              <a:off x="4230624" y="3002280"/>
              <a:ext cx="0" cy="237744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37" idx="2"/>
            </p:cNvCxnSpPr>
            <p:nvPr/>
          </p:nvCxnSpPr>
          <p:spPr>
            <a:xfrm>
              <a:off x="2889504" y="3755136"/>
              <a:ext cx="0" cy="118872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1316736" y="3883152"/>
              <a:ext cx="2298192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38" idx="2"/>
            </p:cNvCxnSpPr>
            <p:nvPr/>
          </p:nvCxnSpPr>
          <p:spPr>
            <a:xfrm>
              <a:off x="4230624" y="3755136"/>
              <a:ext cx="0" cy="124206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3" idx="1"/>
            </p:cNvCxnSpPr>
            <p:nvPr/>
          </p:nvCxnSpPr>
          <p:spPr>
            <a:xfrm flipH="1">
              <a:off x="4230624" y="4997196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42" idx="1"/>
            </p:cNvCxnSpPr>
            <p:nvPr/>
          </p:nvCxnSpPr>
          <p:spPr>
            <a:xfrm flipH="1">
              <a:off x="4230624" y="4344924"/>
              <a:ext cx="304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41" idx="0"/>
            </p:cNvCxnSpPr>
            <p:nvPr/>
          </p:nvCxnSpPr>
          <p:spPr>
            <a:xfrm flipV="1">
              <a:off x="3614928" y="3883152"/>
              <a:ext cx="0" cy="20421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40" idx="0"/>
            </p:cNvCxnSpPr>
            <p:nvPr/>
          </p:nvCxnSpPr>
          <p:spPr>
            <a:xfrm flipV="1">
              <a:off x="2462784" y="3883152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39" idx="0"/>
            </p:cNvCxnSpPr>
            <p:nvPr/>
          </p:nvCxnSpPr>
          <p:spPr>
            <a:xfrm flipV="1">
              <a:off x="1316736" y="3883152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40" idx="2"/>
            </p:cNvCxnSpPr>
            <p:nvPr/>
          </p:nvCxnSpPr>
          <p:spPr>
            <a:xfrm>
              <a:off x="2462784" y="4587240"/>
              <a:ext cx="0" cy="1115568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44" idx="1"/>
            </p:cNvCxnSpPr>
            <p:nvPr/>
          </p:nvCxnSpPr>
          <p:spPr>
            <a:xfrm flipH="1">
              <a:off x="2462784" y="5096256"/>
              <a:ext cx="29260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45" idx="1"/>
            </p:cNvCxnSpPr>
            <p:nvPr/>
          </p:nvCxnSpPr>
          <p:spPr>
            <a:xfrm flipH="1">
              <a:off x="2462784" y="5702808"/>
              <a:ext cx="29260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1772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778" y="1969364"/>
            <a:ext cx="8740780" cy="4156799"/>
          </a:xfrm>
        </p:spPr>
        <p:txBody>
          <a:bodyPr/>
          <a:lstStyle/>
          <a:p>
            <a:r>
              <a:rPr lang="en-US" dirty="0" smtClean="0"/>
              <a:t>To discuss the details of “good code”</a:t>
            </a:r>
          </a:p>
          <a:p>
            <a:r>
              <a:rPr lang="en-US" dirty="0" smtClean="0"/>
              <a:t>To learn how to design a program</a:t>
            </a:r>
          </a:p>
          <a:p>
            <a:r>
              <a:rPr lang="en-US" dirty="0" smtClean="0"/>
              <a:t>How to break it down into smaller pieces</a:t>
            </a:r>
          </a:p>
          <a:p>
            <a:pPr lvl="1"/>
            <a:r>
              <a:rPr lang="en-US" sz="3200" dirty="0" smtClean="0"/>
              <a:t>Top Down Design</a:t>
            </a:r>
          </a:p>
          <a:p>
            <a:r>
              <a:rPr lang="en-US" dirty="0" smtClean="0"/>
              <a:t>To introduce two methods of implementation</a:t>
            </a:r>
          </a:p>
          <a:p>
            <a:r>
              <a:rPr lang="en-US" dirty="0" smtClean="0"/>
              <a:t>To learn more about Modular Development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6501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Analogy: Paper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94192" cy="4156799"/>
          </a:xfrm>
        </p:spPr>
        <p:txBody>
          <a:bodyPr/>
          <a:lstStyle/>
          <a:p>
            <a:r>
              <a:rPr lang="en-US" dirty="0" smtClean="0"/>
              <a:t>Think of it as an outline for a paper you’re writing for a class assignment</a:t>
            </a:r>
          </a:p>
          <a:p>
            <a:pPr lvl="2"/>
            <a:endParaRPr lang="en-US" dirty="0"/>
          </a:p>
          <a:p>
            <a:r>
              <a:rPr lang="en-US" dirty="0" smtClean="0"/>
              <a:t>You don’t just start writing things down</a:t>
            </a:r>
          </a:p>
          <a:p>
            <a:pPr lvl="1"/>
            <a:r>
              <a:rPr lang="en-US" dirty="0" smtClean="0"/>
              <a:t>You come up with a plan of the important points you’ll cover, and in what order</a:t>
            </a:r>
          </a:p>
          <a:p>
            <a:pPr lvl="1"/>
            <a:r>
              <a:rPr lang="en-US" dirty="0" smtClean="0"/>
              <a:t>This helps you to formulate your thoughts as well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238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Implementing from a </a:t>
            </a:r>
            <a:br>
              <a:rPr lang="en-US" dirty="0" smtClean="0"/>
            </a:br>
            <a:r>
              <a:rPr lang="en-US" dirty="0" smtClean="0"/>
              <a:t>Top Down Design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6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 Up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3956304" cy="4156799"/>
          </a:xfrm>
        </p:spPr>
        <p:txBody>
          <a:bodyPr/>
          <a:lstStyle/>
          <a:p>
            <a:r>
              <a:rPr lang="en-US" dirty="0"/>
              <a:t>Develop each of the modules separately</a:t>
            </a:r>
          </a:p>
          <a:p>
            <a:pPr lvl="1"/>
            <a:r>
              <a:rPr lang="en-US" dirty="0"/>
              <a:t>Test that each one works as expected</a:t>
            </a:r>
          </a:p>
          <a:p>
            <a:r>
              <a:rPr lang="en-US" dirty="0"/>
              <a:t>Then combine into their larger parts</a:t>
            </a:r>
          </a:p>
          <a:p>
            <a:pPr lvl="1"/>
            <a:r>
              <a:rPr lang="en-US" dirty="0"/>
              <a:t>Continue until the program is complete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  <p:cxnSp>
        <p:nvCxnSpPr>
          <p:cNvPr id="33" name="Straight Connector 32"/>
          <p:cNvCxnSpPr>
            <a:stCxn id="35" idx="2"/>
            <a:endCxn id="37" idx="0"/>
          </p:cNvCxnSpPr>
          <p:nvPr/>
        </p:nvCxnSpPr>
        <p:spPr>
          <a:xfrm>
            <a:off x="6333744" y="2731770"/>
            <a:ext cx="0" cy="47548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760976" y="2969514"/>
            <a:ext cx="291388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5803392" y="22166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Big Idea</a:t>
            </a:r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4230624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5803392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2</a:t>
            </a:r>
            <a:endParaRPr lang="en-US" dirty="0"/>
          </a:p>
        </p:txBody>
      </p:sp>
      <p:sp>
        <p:nvSpPr>
          <p:cNvPr id="38" name="Rounded Rectangle 37"/>
          <p:cNvSpPr/>
          <p:nvPr/>
        </p:nvSpPr>
        <p:spPr>
          <a:xfrm>
            <a:off x="7144512" y="3207258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3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4230624" y="403936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2.A</a:t>
            </a:r>
            <a:endParaRPr lang="en-US" dirty="0"/>
          </a:p>
        </p:txBody>
      </p:sp>
      <p:sp>
        <p:nvSpPr>
          <p:cNvPr id="40" name="Rounded Rectangle 39"/>
          <p:cNvSpPr/>
          <p:nvPr/>
        </p:nvSpPr>
        <p:spPr>
          <a:xfrm>
            <a:off x="5376672" y="403936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2.B</a:t>
            </a:r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>
            <a:off x="6528816" y="405460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2.C</a:t>
            </a:r>
            <a:endParaRPr lang="en-US" dirty="0"/>
          </a:p>
        </p:txBody>
      </p:sp>
      <p:sp>
        <p:nvSpPr>
          <p:cNvPr id="42" name="Rounded Rectangle 41"/>
          <p:cNvSpPr/>
          <p:nvPr/>
        </p:nvSpPr>
        <p:spPr>
          <a:xfrm>
            <a:off x="7979664" y="4054602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3.A</a:t>
            </a:r>
            <a:endParaRPr lang="en-US" dirty="0"/>
          </a:p>
        </p:txBody>
      </p:sp>
      <p:sp>
        <p:nvSpPr>
          <p:cNvPr id="43" name="Rounded Rectangle 42"/>
          <p:cNvSpPr/>
          <p:nvPr/>
        </p:nvSpPr>
        <p:spPr>
          <a:xfrm>
            <a:off x="7979664" y="4706874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3.B</a:t>
            </a:r>
            <a:endParaRPr lang="en-US" dirty="0"/>
          </a:p>
        </p:txBody>
      </p:sp>
      <p:sp>
        <p:nvSpPr>
          <p:cNvPr id="44" name="Rounded Rectangle 43"/>
          <p:cNvSpPr/>
          <p:nvPr/>
        </p:nvSpPr>
        <p:spPr>
          <a:xfrm>
            <a:off x="6199632" y="4805934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/>
              <a:t>Part 2.B.1</a:t>
            </a:r>
            <a:endParaRPr lang="en-US" dirty="0"/>
          </a:p>
        </p:txBody>
      </p:sp>
      <p:sp>
        <p:nvSpPr>
          <p:cNvPr id="45" name="Rounded Rectangle 44"/>
          <p:cNvSpPr/>
          <p:nvPr/>
        </p:nvSpPr>
        <p:spPr>
          <a:xfrm>
            <a:off x="6199632" y="5412486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/>
              <a:t>Part 2.B.2</a:t>
            </a:r>
            <a:endParaRPr lang="en-US" dirty="0"/>
          </a:p>
        </p:txBody>
      </p:sp>
      <p:cxnSp>
        <p:nvCxnSpPr>
          <p:cNvPr id="46" name="Straight Connector 45"/>
          <p:cNvCxnSpPr>
            <a:endCxn id="36" idx="0"/>
          </p:cNvCxnSpPr>
          <p:nvPr/>
        </p:nvCxnSpPr>
        <p:spPr>
          <a:xfrm>
            <a:off x="4760976" y="2969514"/>
            <a:ext cx="0" cy="237744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38" idx="0"/>
          </p:cNvCxnSpPr>
          <p:nvPr/>
        </p:nvCxnSpPr>
        <p:spPr>
          <a:xfrm>
            <a:off x="7674864" y="2969514"/>
            <a:ext cx="0" cy="237744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7" idx="2"/>
          </p:cNvCxnSpPr>
          <p:nvPr/>
        </p:nvCxnSpPr>
        <p:spPr>
          <a:xfrm>
            <a:off x="6333744" y="3722370"/>
            <a:ext cx="0" cy="118872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4760976" y="3850386"/>
            <a:ext cx="2298192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8" idx="2"/>
          </p:cNvCxnSpPr>
          <p:nvPr/>
        </p:nvCxnSpPr>
        <p:spPr>
          <a:xfrm>
            <a:off x="7674864" y="3722370"/>
            <a:ext cx="0" cy="124206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3" idx="1"/>
          </p:cNvCxnSpPr>
          <p:nvPr/>
        </p:nvCxnSpPr>
        <p:spPr>
          <a:xfrm flipH="1">
            <a:off x="7674864" y="496443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2" idx="1"/>
          </p:cNvCxnSpPr>
          <p:nvPr/>
        </p:nvCxnSpPr>
        <p:spPr>
          <a:xfrm flipH="1">
            <a:off x="7674864" y="4312158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1" idx="0"/>
          </p:cNvCxnSpPr>
          <p:nvPr/>
        </p:nvCxnSpPr>
        <p:spPr>
          <a:xfrm flipV="1">
            <a:off x="7059168" y="3850386"/>
            <a:ext cx="0" cy="20421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0" idx="0"/>
          </p:cNvCxnSpPr>
          <p:nvPr/>
        </p:nvCxnSpPr>
        <p:spPr>
          <a:xfrm flipV="1">
            <a:off x="5907024" y="3850386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9" idx="0"/>
          </p:cNvCxnSpPr>
          <p:nvPr/>
        </p:nvCxnSpPr>
        <p:spPr>
          <a:xfrm flipV="1">
            <a:off x="4760976" y="3850386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0" idx="2"/>
          </p:cNvCxnSpPr>
          <p:nvPr/>
        </p:nvCxnSpPr>
        <p:spPr>
          <a:xfrm>
            <a:off x="5907024" y="4554474"/>
            <a:ext cx="0" cy="1115568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4" idx="1"/>
          </p:cNvCxnSpPr>
          <p:nvPr/>
        </p:nvCxnSpPr>
        <p:spPr>
          <a:xfrm flipH="1">
            <a:off x="5907024" y="5063490"/>
            <a:ext cx="29260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5" idx="1"/>
          </p:cNvCxnSpPr>
          <p:nvPr/>
        </p:nvCxnSpPr>
        <p:spPr>
          <a:xfrm flipH="1">
            <a:off x="5907024" y="5670042"/>
            <a:ext cx="29260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17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Up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test your functions, you will probably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as a (temporary) testing bed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Calling functions with different test inputs</a:t>
            </a:r>
          </a:p>
          <a:p>
            <a:pPr lvl="1"/>
            <a:r>
              <a:rPr lang="en-US" dirty="0" smtClean="0"/>
              <a:t>Ensuring that functions “play nicely” together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265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“dummy” functions that fulfill the requirements, but don’t perform their job</a:t>
            </a:r>
          </a:p>
          <a:p>
            <a:pPr lvl="1"/>
            <a:r>
              <a:rPr lang="en-US" dirty="0" smtClean="0"/>
              <a:t>For example, a function that is supposed to take in a file name and return the weighted grades simply returns a 1</a:t>
            </a:r>
          </a:p>
          <a:p>
            <a:r>
              <a:rPr lang="en-US" dirty="0" smtClean="0"/>
              <a:t>Write up a “functional”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that calls these dummy functions</a:t>
            </a:r>
          </a:p>
          <a:p>
            <a:pPr lvl="1"/>
            <a:r>
              <a:rPr lang="en-US" dirty="0" smtClean="0"/>
              <a:t>Help pinpoint other functions you may need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2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Implement?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 down?  Or bottom up?</a:t>
            </a:r>
          </a:p>
          <a:p>
            <a:pPr lvl="3"/>
            <a:endParaRPr lang="en-US" dirty="0"/>
          </a:p>
          <a:p>
            <a:r>
              <a:rPr lang="en-US" dirty="0" smtClean="0"/>
              <a:t>It’s up to you!</a:t>
            </a:r>
          </a:p>
          <a:p>
            <a:pPr lvl="1"/>
            <a:r>
              <a:rPr lang="en-US" sz="3200" dirty="0" smtClean="0"/>
              <a:t>As you do more programming, you will develop your own preference and style</a:t>
            </a:r>
          </a:p>
          <a:p>
            <a:pPr lvl="2"/>
            <a:endParaRPr lang="en-US" dirty="0"/>
          </a:p>
          <a:p>
            <a:r>
              <a:rPr lang="en-US" dirty="0" smtClean="0"/>
              <a:t>For now, just use </a:t>
            </a:r>
            <a:r>
              <a:rPr lang="en-US" u="sng" dirty="0" smtClean="0"/>
              <a:t>something</a:t>
            </a:r>
            <a:r>
              <a:rPr lang="en-US" dirty="0" smtClean="0"/>
              <a:t> – don’t code up everything at once without testing anything!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022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In-Class Example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0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(Expanding on the “Used Car Lot” from Lab 8)</a:t>
            </a:r>
          </a:p>
          <a:p>
            <a:r>
              <a:rPr lang="en-US" dirty="0" smtClean="0"/>
              <a:t>You run a Used Car Lot franchise, with multiple locations in the area</a:t>
            </a:r>
          </a:p>
          <a:p>
            <a:pPr lvl="1"/>
            <a:r>
              <a:rPr lang="en-US" dirty="0" smtClean="0"/>
              <a:t>Every morning you get a list of available cars from each location as a separate file</a:t>
            </a:r>
          </a:p>
          <a:p>
            <a:pPr lvl="1"/>
            <a:r>
              <a:rPr lang="en-US" dirty="0" smtClean="0"/>
              <a:t>Customers may come in and request any combination of features (color, price, etc.)</a:t>
            </a:r>
          </a:p>
          <a:p>
            <a:pPr lvl="1"/>
            <a:r>
              <a:rPr lang="en-US" dirty="0" smtClean="0"/>
              <a:t>You have to handle your stock for the day, and handle customers who ask for impossible things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68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64880" cy="4156799"/>
          </a:xfrm>
        </p:spPr>
        <p:txBody>
          <a:bodyPr/>
          <a:lstStyle/>
          <a:p>
            <a:r>
              <a:rPr lang="en-US" dirty="0" smtClean="0"/>
              <a:t>What is the “big picture” problem?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 smtClean="0"/>
              <a:t>What sort of tasks do you need to handle?</a:t>
            </a:r>
          </a:p>
          <a:p>
            <a:pPr lvl="1"/>
            <a:r>
              <a:rPr lang="en-US" dirty="0" smtClean="0"/>
              <a:t>What functions would you make?</a:t>
            </a:r>
          </a:p>
          <a:p>
            <a:pPr lvl="1"/>
            <a:r>
              <a:rPr lang="en-US" dirty="0" smtClean="0"/>
              <a:t>How would they interact?</a:t>
            </a:r>
          </a:p>
          <a:p>
            <a:pPr lvl="1"/>
            <a:r>
              <a:rPr lang="en-US" dirty="0" smtClean="0"/>
              <a:t>What does each function take in and return?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What will your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look like?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90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89264" cy="4156799"/>
          </a:xfrm>
        </p:spPr>
        <p:txBody>
          <a:bodyPr/>
          <a:lstStyle/>
          <a:p>
            <a:r>
              <a:rPr lang="en-US" dirty="0" smtClean="0"/>
              <a:t>Specifics:</a:t>
            </a:r>
          </a:p>
          <a:p>
            <a:pPr lvl="1"/>
            <a:r>
              <a:rPr lang="en-US" dirty="0" smtClean="0"/>
              <a:t>Keep track of what cars are available at each location, and which have already been sold</a:t>
            </a:r>
          </a:p>
          <a:p>
            <a:pPr lvl="2"/>
            <a:r>
              <a:rPr lang="en-US" dirty="0" smtClean="0"/>
              <a:t>Read in stock at beginning of program (“morning”)</a:t>
            </a:r>
          </a:p>
          <a:p>
            <a:pPr lvl="2"/>
            <a:r>
              <a:rPr lang="en-US" dirty="0" smtClean="0"/>
              <a:t>Write down stock at end of the program (“closing shop”)</a:t>
            </a:r>
          </a:p>
          <a:p>
            <a:pPr lvl="1"/>
            <a:r>
              <a:rPr lang="en-US" dirty="0" smtClean="0"/>
              <a:t>Don’t accept requests for things like 8 door cars</a:t>
            </a:r>
          </a:p>
          <a:p>
            <a:pPr lvl="1"/>
            <a:r>
              <a:rPr lang="en-US" dirty="0" smtClean="0"/>
              <a:t>Customers don’t need a preference for everything</a:t>
            </a:r>
          </a:p>
          <a:p>
            <a:pPr lvl="2"/>
            <a:r>
              <a:rPr lang="en-US" i="1" dirty="0" smtClean="0"/>
              <a:t>e.g.</a:t>
            </a:r>
            <a:r>
              <a:rPr lang="en-US" dirty="0" smtClean="0"/>
              <a:t>, a 4 door under $35,000 – but don’t care what color</a:t>
            </a:r>
          </a:p>
          <a:p>
            <a:pPr lvl="1"/>
            <a:r>
              <a:rPr lang="en-US" dirty="0" smtClean="0"/>
              <a:t>Offer the option to buy from another location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518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“Good Code” – Readability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0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Modular Development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2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Modular Development?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Modular development of computer software:</a:t>
            </a:r>
          </a:p>
          <a:p>
            <a:pPr lvl="1"/>
            <a:r>
              <a:rPr lang="en-US" sz="3200" dirty="0"/>
              <a:t>makes a large project more manageable</a:t>
            </a:r>
          </a:p>
          <a:p>
            <a:pPr lvl="1"/>
            <a:r>
              <a:rPr lang="en-US" sz="3200" dirty="0"/>
              <a:t>is faster for large </a:t>
            </a:r>
            <a:r>
              <a:rPr lang="en-US" sz="3200" dirty="0" smtClean="0"/>
              <a:t>projects</a:t>
            </a:r>
            <a:endParaRPr lang="en-US" sz="3200" dirty="0"/>
          </a:p>
          <a:p>
            <a:pPr lvl="1"/>
            <a:r>
              <a:rPr lang="en-US" sz="3200" dirty="0"/>
              <a:t>leads to a higher quality </a:t>
            </a:r>
            <a:r>
              <a:rPr lang="en-US" sz="3200" dirty="0" smtClean="0"/>
              <a:t>product</a:t>
            </a:r>
            <a:endParaRPr lang="en-US" sz="3200" dirty="0"/>
          </a:p>
          <a:p>
            <a:pPr lvl="1"/>
            <a:r>
              <a:rPr lang="en-US" sz="3200" dirty="0"/>
              <a:t>makes it easier to find and correct errors</a:t>
            </a:r>
          </a:p>
          <a:p>
            <a:pPr lvl="1"/>
            <a:r>
              <a:rPr lang="en-US" sz="3200" dirty="0"/>
              <a:t>increases the reusability of </a:t>
            </a:r>
            <a:r>
              <a:rPr lang="en-US" sz="3200" dirty="0" smtClean="0"/>
              <a:t>solutions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882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Large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Makes </a:t>
            </a:r>
            <a:r>
              <a:rPr lang="en-US" sz="3200" dirty="0"/>
              <a:t>a large project more </a:t>
            </a:r>
            <a:r>
              <a:rPr lang="en-US" sz="3200" dirty="0" smtClean="0"/>
              <a:t>manageable...</a:t>
            </a:r>
            <a:endParaRPr lang="en-US" sz="3200" dirty="0"/>
          </a:p>
          <a:p>
            <a:endParaRPr lang="en-US" dirty="0" smtClean="0"/>
          </a:p>
          <a:p>
            <a:r>
              <a:rPr lang="en-US" dirty="0" smtClean="0"/>
              <a:t>Easier to understand tasks that are </a:t>
            </a:r>
            <a:r>
              <a:rPr lang="en-US" dirty="0"/>
              <a:t>smaller and less complex </a:t>
            </a:r>
            <a:endParaRPr lang="en-US" dirty="0" smtClean="0"/>
          </a:p>
          <a:p>
            <a:r>
              <a:rPr lang="en-US" dirty="0" smtClean="0"/>
              <a:t>Smaller tasks are less demanding of resources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003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Faster Project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Is </a:t>
            </a:r>
            <a:r>
              <a:rPr lang="en-US" sz="3200" dirty="0"/>
              <a:t>faster for large </a:t>
            </a:r>
            <a:r>
              <a:rPr lang="en-US" sz="3200" dirty="0" smtClean="0"/>
              <a:t>projects...</a:t>
            </a:r>
            <a:endParaRPr lang="en-US" sz="3200" dirty="0"/>
          </a:p>
          <a:p>
            <a:pPr lvl="3"/>
            <a:endParaRPr lang="en-US" dirty="0"/>
          </a:p>
          <a:p>
            <a:r>
              <a:rPr lang="en-US" dirty="0"/>
              <a:t>Different people </a:t>
            </a:r>
            <a:r>
              <a:rPr lang="en-US" dirty="0" smtClean="0"/>
              <a:t>work </a:t>
            </a:r>
            <a:r>
              <a:rPr lang="en-US" dirty="0"/>
              <a:t>on different </a:t>
            </a:r>
            <a:r>
              <a:rPr lang="en-US" dirty="0" smtClean="0"/>
              <a:t>modules</a:t>
            </a:r>
          </a:p>
          <a:p>
            <a:r>
              <a:rPr lang="en-US" dirty="0" smtClean="0"/>
              <a:t>Then </a:t>
            </a:r>
            <a:r>
              <a:rPr lang="en-US" dirty="0"/>
              <a:t>put their work </a:t>
            </a:r>
            <a:r>
              <a:rPr lang="en-US" dirty="0" smtClean="0"/>
              <a:t>together</a:t>
            </a:r>
          </a:p>
          <a:p>
            <a:endParaRPr lang="en-US" dirty="0" smtClean="0"/>
          </a:p>
          <a:p>
            <a:r>
              <a:rPr lang="en-US" dirty="0" smtClean="0"/>
              <a:t>Different </a:t>
            </a:r>
            <a:r>
              <a:rPr lang="en-US" dirty="0"/>
              <a:t>modules </a:t>
            </a:r>
            <a:r>
              <a:rPr lang="en-US" dirty="0" smtClean="0"/>
              <a:t>developed </a:t>
            </a:r>
            <a:r>
              <a:rPr lang="en-US" dirty="0"/>
              <a:t>at the same </a:t>
            </a:r>
            <a:r>
              <a:rPr lang="en-US" dirty="0" smtClean="0"/>
              <a:t>time</a:t>
            </a:r>
          </a:p>
          <a:p>
            <a:pPr lvl="1"/>
            <a:r>
              <a:rPr lang="en-US" sz="3200" dirty="0" smtClean="0"/>
              <a:t>Speeds </a:t>
            </a:r>
            <a:r>
              <a:rPr lang="en-US" sz="3200" dirty="0"/>
              <a:t>up the overall </a:t>
            </a:r>
            <a:r>
              <a:rPr lang="en-US" sz="3200" dirty="0" smtClean="0"/>
              <a:t>project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610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Quality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Leads </a:t>
            </a:r>
            <a:r>
              <a:rPr lang="en-US" sz="3200" dirty="0"/>
              <a:t>to a higher quality </a:t>
            </a:r>
            <a:r>
              <a:rPr lang="en-US" sz="3200" dirty="0" smtClean="0"/>
              <a:t>product...</a:t>
            </a:r>
            <a:endParaRPr lang="en-US" sz="3200" dirty="0"/>
          </a:p>
          <a:p>
            <a:endParaRPr lang="en-US" dirty="0" smtClean="0"/>
          </a:p>
          <a:p>
            <a:r>
              <a:rPr lang="en-US" dirty="0" smtClean="0"/>
              <a:t>Assign people to use their strengths</a:t>
            </a:r>
          </a:p>
          <a:p>
            <a:r>
              <a:rPr lang="en-US" dirty="0" smtClean="0"/>
              <a:t>Programmers </a:t>
            </a:r>
            <a:r>
              <a:rPr lang="en-US" dirty="0"/>
              <a:t>with knowledge and skills in a specific area, such as graphics, accounting, or data communications, can be assigned to the parts of the project that require those </a:t>
            </a:r>
            <a:r>
              <a:rPr lang="en-US" dirty="0" smtClean="0"/>
              <a:t>skills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16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06384" cy="4156799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Makes </a:t>
            </a:r>
            <a:r>
              <a:rPr lang="en-US" sz="3200" dirty="0"/>
              <a:t>it easier to find and correct </a:t>
            </a:r>
            <a:r>
              <a:rPr lang="en-US" sz="3200" dirty="0" smtClean="0"/>
              <a:t>errors...</a:t>
            </a:r>
            <a:endParaRPr lang="en-US" sz="3200" dirty="0"/>
          </a:p>
          <a:p>
            <a:pPr lvl="2"/>
            <a:endParaRPr lang="en-US" dirty="0" smtClean="0"/>
          </a:p>
          <a:p>
            <a:r>
              <a:rPr lang="en-US" dirty="0" smtClean="0"/>
              <a:t>Sometimes the hardest part of debugging is finding out </a:t>
            </a:r>
            <a:r>
              <a:rPr lang="en-US" i="1" dirty="0" smtClean="0"/>
              <a:t>where</a:t>
            </a:r>
            <a:r>
              <a:rPr lang="en-US" dirty="0" smtClean="0"/>
              <a:t> the error is coming from</a:t>
            </a:r>
          </a:p>
          <a:p>
            <a:pPr lvl="1"/>
            <a:r>
              <a:rPr lang="en-US" dirty="0" smtClean="0"/>
              <a:t>And solving it is the easy part</a:t>
            </a:r>
          </a:p>
          <a:p>
            <a:pPr lvl="1"/>
            <a:r>
              <a:rPr lang="en-US" dirty="0" smtClean="0"/>
              <a:t>(Sometimes!)</a:t>
            </a:r>
          </a:p>
          <a:p>
            <a:r>
              <a:rPr lang="en-US" dirty="0" smtClean="0"/>
              <a:t>Modular </a:t>
            </a:r>
            <a:r>
              <a:rPr lang="en-US" dirty="0"/>
              <a:t>development </a:t>
            </a:r>
            <a:r>
              <a:rPr lang="en-US" dirty="0" smtClean="0"/>
              <a:t>makes it easier to </a:t>
            </a:r>
            <a:r>
              <a:rPr lang="en-US" dirty="0"/>
              <a:t>isolate the part of the software that is causing </a:t>
            </a:r>
            <a:r>
              <a:rPr lang="en-US" dirty="0" smtClean="0"/>
              <a:t>trouble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663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Reuse of Code (Solutions)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Increases </a:t>
            </a:r>
            <a:r>
              <a:rPr lang="en-US" sz="3200" dirty="0"/>
              <a:t>the reusability of </a:t>
            </a:r>
            <a:r>
              <a:rPr lang="en-US" sz="3200" dirty="0" smtClean="0"/>
              <a:t>solutions…</a:t>
            </a:r>
            <a:endParaRPr lang="en-US" sz="3200" dirty="0"/>
          </a:p>
          <a:p>
            <a:pPr lvl="3"/>
            <a:endParaRPr lang="en-US" dirty="0" smtClean="0"/>
          </a:p>
          <a:p>
            <a:r>
              <a:rPr lang="en-US" dirty="0"/>
              <a:t>Solutions to </a:t>
            </a:r>
            <a:r>
              <a:rPr lang="en-US" dirty="0" smtClean="0"/>
              <a:t>small, targeted </a:t>
            </a:r>
            <a:r>
              <a:rPr lang="en-US" dirty="0"/>
              <a:t>problems are more likely to be useful elsewhere than solutions to bigger </a:t>
            </a:r>
            <a:r>
              <a:rPr lang="en-US" dirty="0" smtClean="0"/>
              <a:t>problems</a:t>
            </a:r>
          </a:p>
          <a:p>
            <a:pPr lvl="1"/>
            <a:r>
              <a:rPr lang="en-US" i="1" dirty="0" smtClean="0"/>
              <a:t>e.g.</a:t>
            </a:r>
            <a:r>
              <a:rPr lang="en-US" dirty="0" smtClean="0"/>
              <a:t>, getting valid user input (returns one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vs. getting and calculating quiz grades</a:t>
            </a:r>
            <a:endParaRPr lang="en-US" dirty="0"/>
          </a:p>
          <a:p>
            <a:r>
              <a:rPr lang="en-US" dirty="0" smtClean="0"/>
              <a:t>They </a:t>
            </a:r>
            <a:r>
              <a:rPr lang="en-US" dirty="0"/>
              <a:t>are more likely to be reusable </a:t>
            </a:r>
            <a:r>
              <a:rPr lang="en-US" dirty="0" smtClean="0"/>
              <a:t>code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60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time, you may develop your own “library” of useful functions</a:t>
            </a:r>
          </a:p>
          <a:p>
            <a:endParaRPr lang="en-US" dirty="0"/>
          </a:p>
          <a:p>
            <a:r>
              <a:rPr lang="en-US" dirty="0" smtClean="0"/>
              <a:t>Just like Python has libraries for doing things with strings, opening and writing to files, and other common tasks you might want to do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665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In-Class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functions would you need to write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tic-tac-toe </a:t>
            </a:r>
            <a:r>
              <a:rPr lang="en-US" dirty="0"/>
              <a:t>program that plays from the </a:t>
            </a:r>
            <a:r>
              <a:rPr lang="en-US" dirty="0" smtClean="0"/>
              <a:t>terminal?</a:t>
            </a:r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would they </a:t>
            </a:r>
            <a:r>
              <a:rPr lang="en-US" dirty="0" smtClean="0"/>
              <a:t>interact?</a:t>
            </a:r>
          </a:p>
          <a:p>
            <a:r>
              <a:rPr lang="en-US" dirty="0" smtClean="0"/>
              <a:t>Draw </a:t>
            </a:r>
            <a:r>
              <a:rPr lang="en-US" dirty="0"/>
              <a:t>a </a:t>
            </a:r>
            <a:r>
              <a:rPr lang="en-US" dirty="0" smtClean="0"/>
              <a:t>diagram if you need to!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548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Other Questions?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3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talked a lot about certain ‘good habits’ we’d like you </a:t>
            </a:r>
            <a:r>
              <a:rPr lang="en-US" dirty="0" smtClean="0"/>
              <a:t>all to </a:t>
            </a:r>
            <a:r>
              <a:rPr lang="en-US" dirty="0"/>
              <a:t>get in while writing </a:t>
            </a:r>
            <a:r>
              <a:rPr lang="en-US" dirty="0" smtClean="0"/>
              <a:t>code</a:t>
            </a:r>
          </a:p>
          <a:p>
            <a:pPr lvl="1"/>
            <a:r>
              <a:rPr lang="en-US" sz="3200" dirty="0" smtClean="0"/>
              <a:t>What are some of them?</a:t>
            </a:r>
            <a:endParaRPr lang="en-US" sz="3200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There are two main reasons for </a:t>
            </a:r>
            <a:r>
              <a:rPr lang="en-US" dirty="0" smtClean="0"/>
              <a:t>this</a:t>
            </a:r>
          </a:p>
          <a:p>
            <a:pPr lvl="1"/>
            <a:r>
              <a:rPr lang="en-US" sz="3200" dirty="0"/>
              <a:t>R</a:t>
            </a:r>
            <a:r>
              <a:rPr lang="en-US" sz="3200" dirty="0" smtClean="0"/>
              <a:t>eadability</a:t>
            </a:r>
          </a:p>
          <a:p>
            <a:pPr lvl="1"/>
            <a:r>
              <a:rPr lang="en-US" sz="3200" dirty="0" smtClean="0"/>
              <a:t>Adaptability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219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77073" cy="4156799"/>
          </a:xfrm>
        </p:spPr>
        <p:txBody>
          <a:bodyPr/>
          <a:lstStyle/>
          <a:p>
            <a:r>
              <a:rPr lang="en-US" dirty="0" smtClean="0"/>
              <a:t>We’ll go over the exam in class next time</a:t>
            </a:r>
          </a:p>
          <a:p>
            <a:pPr lvl="1"/>
            <a:r>
              <a:rPr lang="en-US" dirty="0" smtClean="0"/>
              <a:t>Bring your exam with you!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Homework </a:t>
            </a:r>
            <a:r>
              <a:rPr lang="en-US" dirty="0" smtClean="0"/>
              <a:t>7 </a:t>
            </a:r>
            <a:r>
              <a:rPr lang="en-US" dirty="0"/>
              <a:t>is out</a:t>
            </a:r>
          </a:p>
          <a:p>
            <a:pPr lvl="1"/>
            <a:r>
              <a:rPr lang="en-US" sz="3200" dirty="0"/>
              <a:t>Due by </a:t>
            </a:r>
            <a:r>
              <a:rPr lang="en-US" sz="3200" dirty="0" smtClean="0"/>
              <a:t>Thursday </a:t>
            </a:r>
            <a:r>
              <a:rPr lang="en-US" sz="3200" dirty="0"/>
              <a:t>(Oct </a:t>
            </a:r>
            <a:r>
              <a:rPr lang="en-US" sz="3200" dirty="0" smtClean="0"/>
              <a:t>29nd</a:t>
            </a:r>
            <a:r>
              <a:rPr lang="en-US" sz="3200" dirty="0"/>
              <a:t>) at 8:59:59 PM</a:t>
            </a:r>
          </a:p>
          <a:p>
            <a:pPr lvl="3"/>
            <a:endParaRPr lang="en-US" dirty="0"/>
          </a:p>
          <a:p>
            <a:r>
              <a:rPr lang="en-US" dirty="0" smtClean="0"/>
              <a:t>Project </a:t>
            </a:r>
            <a:r>
              <a:rPr lang="en-US" dirty="0"/>
              <a:t>1 will be out Oct 29th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18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79536" cy="4156799"/>
          </a:xfrm>
        </p:spPr>
        <p:txBody>
          <a:bodyPr/>
          <a:lstStyle/>
          <a:p>
            <a:r>
              <a:rPr lang="en-US" dirty="0"/>
              <a:t>Having your code be readable is important, both for your sanity and someone </a:t>
            </a:r>
            <a:r>
              <a:rPr lang="en-US" dirty="0" smtClean="0"/>
              <a:t>else’s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Having highly readable code makes it easier to:</a:t>
            </a:r>
          </a:p>
          <a:p>
            <a:pPr lvl="1"/>
            <a:r>
              <a:rPr lang="en-US" dirty="0"/>
              <a:t>Figure out what you’re doing </a:t>
            </a:r>
            <a:r>
              <a:rPr lang="en-US" u="sng" dirty="0"/>
              <a:t>while</a:t>
            </a:r>
            <a:r>
              <a:rPr lang="en-US" dirty="0"/>
              <a:t> writing the code</a:t>
            </a:r>
          </a:p>
          <a:p>
            <a:pPr lvl="1"/>
            <a:r>
              <a:rPr lang="en-US" dirty="0"/>
              <a:t>Figure out what the code is doing when you come back </a:t>
            </a:r>
            <a:r>
              <a:rPr lang="en-US" dirty="0" smtClean="0"/>
              <a:t>to look at it a </a:t>
            </a:r>
            <a:r>
              <a:rPr lang="en-US" dirty="0"/>
              <a:t>year later</a:t>
            </a:r>
          </a:p>
          <a:p>
            <a:pPr lvl="1"/>
            <a:r>
              <a:rPr lang="en-US" dirty="0"/>
              <a:t>Have other people read </a:t>
            </a:r>
            <a:r>
              <a:rPr lang="en-US" dirty="0" smtClean="0"/>
              <a:t>and understand your code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20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Readability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Improving readability of your code can be accomplished in a number of ways</a:t>
            </a:r>
          </a:p>
          <a:p>
            <a:pPr lvl="1"/>
            <a:r>
              <a:rPr lang="en-US" dirty="0" smtClean="0"/>
              <a:t>Comments</a:t>
            </a:r>
            <a:endParaRPr lang="en-US" dirty="0"/>
          </a:p>
          <a:p>
            <a:pPr lvl="1"/>
            <a:r>
              <a:rPr lang="en-US" dirty="0"/>
              <a:t>Meaningful variable names</a:t>
            </a:r>
          </a:p>
          <a:p>
            <a:pPr lvl="1"/>
            <a:r>
              <a:rPr lang="en-US" dirty="0"/>
              <a:t>Breaking code down into functions</a:t>
            </a:r>
          </a:p>
          <a:p>
            <a:pPr lvl="1"/>
            <a:r>
              <a:rPr lang="en-US" dirty="0"/>
              <a:t>Following </a:t>
            </a:r>
            <a:r>
              <a:rPr lang="en-US" dirty="0" smtClean="0"/>
              <a:t>consistent naming </a:t>
            </a:r>
            <a:r>
              <a:rPr lang="en-US" dirty="0"/>
              <a:t>conventions</a:t>
            </a:r>
          </a:p>
          <a:p>
            <a:pPr lvl="1"/>
            <a:r>
              <a:rPr lang="en-US" dirty="0"/>
              <a:t>Language choice</a:t>
            </a:r>
          </a:p>
          <a:p>
            <a:pPr lvl="1"/>
            <a:r>
              <a:rPr lang="en-US" dirty="0"/>
              <a:t>File organization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849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What does the following code snippet do?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(p, c):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(l &gt;= 4):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c 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print(p)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(l &gt;= 9):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p,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FUNCTION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CONTINUES...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There isn’t much information to go on, is there?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16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28412</TotalTime>
  <Words>2362</Words>
  <Application>Microsoft Office PowerPoint</Application>
  <PresentationFormat>On-screen Show (4:3)</PresentationFormat>
  <Paragraphs>497</Paragraphs>
  <Slides>60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Office Theme</vt:lpstr>
      <vt:lpstr>CMSC201  Computer Science I for Majors  Lecture 15 – Program Design</vt:lpstr>
      <vt:lpstr>Last Class We Covered</vt:lpstr>
      <vt:lpstr>Any Questions from Last Time?</vt:lpstr>
      <vt:lpstr>Today’s Objectives</vt:lpstr>
      <vt:lpstr>“Good Code” – Readability</vt:lpstr>
      <vt:lpstr>Motivation</vt:lpstr>
      <vt:lpstr>Readability</vt:lpstr>
      <vt:lpstr>Improving Readability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Commenting is an “Art”</vt:lpstr>
      <vt:lpstr>General Guidelines</vt:lpstr>
      <vt:lpstr>General Guidelines</vt:lpstr>
      <vt:lpstr>“Good Code” – Adaptability</vt:lpstr>
      <vt:lpstr>Adaptability</vt:lpstr>
      <vt:lpstr>Adaptability: Example</vt:lpstr>
      <vt:lpstr>Adaptability: Example</vt:lpstr>
      <vt:lpstr>Solving Problems</vt:lpstr>
      <vt:lpstr>Simple Algorithms</vt:lpstr>
      <vt:lpstr>More Complicated Algorithms</vt:lpstr>
      <vt:lpstr>Complex Problems</vt:lpstr>
      <vt:lpstr>Top Down Design</vt:lpstr>
      <vt:lpstr>Top Down Design</vt:lpstr>
      <vt:lpstr>Top Down Design</vt:lpstr>
      <vt:lpstr>Top Down Design: Illustration</vt:lpstr>
      <vt:lpstr>Top Down Design: Illustration</vt:lpstr>
      <vt:lpstr>Top Down Design: Illustration</vt:lpstr>
      <vt:lpstr>Top Down Design: Illustration</vt:lpstr>
      <vt:lpstr>Top Down Design: Illustration</vt:lpstr>
      <vt:lpstr>Top Down Design: Illustration</vt:lpstr>
      <vt:lpstr>Top Down Design: Illustration</vt:lpstr>
      <vt:lpstr>Analogy: Paper Outline</vt:lpstr>
      <vt:lpstr>Implementing from a  Top Down Design</vt:lpstr>
      <vt:lpstr>Bottom Up Implementation</vt:lpstr>
      <vt:lpstr>Bottom Up Implementation</vt:lpstr>
      <vt:lpstr>Top Down Implementation</vt:lpstr>
      <vt:lpstr>How To Implement?</vt:lpstr>
      <vt:lpstr>In-Class Example</vt:lpstr>
      <vt:lpstr>In-Class Example</vt:lpstr>
      <vt:lpstr>In-Class Example</vt:lpstr>
      <vt:lpstr>In-Class Example</vt:lpstr>
      <vt:lpstr>Modular Development</vt:lpstr>
      <vt:lpstr>Why Use Modular Development?</vt:lpstr>
      <vt:lpstr>Managing Large Projects</vt:lpstr>
      <vt:lpstr>Faster Project Development</vt:lpstr>
      <vt:lpstr>Higher Quality Product</vt:lpstr>
      <vt:lpstr>Correcting Errors</vt:lpstr>
      <vt:lpstr>Reuse of Code (Solutions)</vt:lpstr>
      <vt:lpstr>Libraries</vt:lpstr>
      <vt:lpstr>Final In-Class Exercise</vt:lpstr>
      <vt:lpstr>Any Other Questions?</vt:lpstr>
      <vt:lpstr>Announcements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443</cp:revision>
  <dcterms:created xsi:type="dcterms:W3CDTF">2014-05-05T14:25:42Z</dcterms:created>
  <dcterms:modified xsi:type="dcterms:W3CDTF">2015-10-27T22:41:10Z</dcterms:modified>
</cp:coreProperties>
</file>